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84" r:id="rId9"/>
    <p:sldId id="285" r:id="rId10"/>
    <p:sldId id="261" r:id="rId11"/>
    <p:sldId id="262" r:id="rId12"/>
    <p:sldId id="263" r:id="rId13"/>
    <p:sldId id="280" r:id="rId14"/>
    <p:sldId id="28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9" r:id="rId23"/>
    <p:sldId id="272" r:id="rId24"/>
    <p:sldId id="273" r:id="rId25"/>
    <p:sldId id="274" r:id="rId26"/>
    <p:sldId id="275" r:id="rId27"/>
    <p:sldId id="286" r:id="rId28"/>
    <p:sldId id="287" r:id="rId29"/>
    <p:sldId id="288" r:id="rId30"/>
    <p:sldId id="289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8E1A-ABF5-4004-917B-7E9FFC2A4ACB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FBCE8-4207-41A7-84EF-A6FE4E8FB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BCE8-4207-41A7-84EF-A6FE4E8FB5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5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7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7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62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2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6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8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63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6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9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1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49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9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1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9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44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3906-6557-4150-9DE0-72199AD85286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15A6-BEF1-4C7C-8D26-1F3E93D12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3906-6557-4150-9DE0-72199AD85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15A6-BEF1-4C7C-8D26-1F3E93D12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articipants/portal/desktop/en/hom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cea.ec.europa.eu/PPM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784976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 </a:t>
            </a:r>
            <a:br>
              <a:rPr lang="ru-RU" sz="3200" b="1" dirty="0" smtClean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b="1" dirty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Европа за грађане и грађанке</a:t>
            </a:r>
            <a:r>
              <a:rPr lang="ru-RU" sz="3200" b="1" dirty="0" smtClean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ln>
                <a:solidFill>
                  <a:srgbClr val="92D05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72" y="397955"/>
            <a:ext cx="682248" cy="10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63689"/>
              </p:ext>
            </p:extLst>
          </p:nvPr>
        </p:nvGraphicFramePr>
        <p:xfrm>
          <a:off x="987317" y="1405185"/>
          <a:ext cx="1603483" cy="365760"/>
        </p:xfrm>
        <a:graphic>
          <a:graphicData uri="http://schemas.openxmlformats.org/drawingml/2006/table">
            <a:tbl>
              <a:tblPr/>
              <a:tblGrid>
                <a:gridCol w="1603483"/>
              </a:tblGrid>
              <a:tr h="142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Република Србија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ВЛАДА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7955"/>
            <a:ext cx="2467484" cy="1246019"/>
          </a:xfrm>
          <a:prstGeom prst="rect">
            <a:avLst/>
          </a:prstGeom>
        </p:spPr>
      </p:pic>
      <p:pic>
        <p:nvPicPr>
          <p:cNvPr id="9" name="Picture 8" descr="Z:\Europe for Citizens\image00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3"/>
            <a:ext cx="2376264" cy="94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Комеморација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значајних историјских догађаја из скорашње европске 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историје</a:t>
            </a:r>
          </a:p>
          <a:p>
            <a:pPr marL="0" indent="0">
              <a:buNone/>
            </a:pP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У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години 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обележавају се: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1936.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Почетак Шпанског грађанског рата</a:t>
            </a: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1956.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Политичка и друштвена мобилизација у централној Европи</a:t>
            </a: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1991.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Почетак рата у бившој Југославији</a:t>
            </a: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1951.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Усвајање Конвенције УН о статусу избеглица 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Приоритети 2016-2020: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Комеморација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значајних историјских догађаја из скорашње европске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историје</a:t>
            </a:r>
          </a:p>
          <a:p>
            <a:pPr marL="0" indent="0">
              <a:buNone/>
            </a:pP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2017. година: 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1917. Друштвена и политичка револуција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1957. Римски уговор и настанак Европске економске заједнице 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2018. година: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1918. Крај Првог светског рата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1928/1939 Почетак Другог светског рата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1948. Почетак Хладног рата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1948. Хашка конференција и интеграција Европе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1968. Студенстки протести и покрети за грађанска права, инвазија на Чехословачку 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Приоритети 2016-2020: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Комеморација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значајних историјских догађаја из скорашње европске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историје</a:t>
            </a:r>
          </a:p>
          <a:p>
            <a:pPr marL="0" indent="0">
              <a:buNone/>
            </a:pP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2019. година: 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1979. Европски парламентарни избори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1989. Демократске револуције у Централној и Источној Европи и пад Берлинског зида 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2020. година: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1950. Шуманова декларација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1990. Уједињене Немачке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2000. Европска конвенција о људским правима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Приоритети 2016-2020: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 Цивилно друштво и грађанско учешће у тоталитарним режимима</a:t>
            </a:r>
          </a:p>
          <a:p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3. Остракизам и губљење држављанства под тоталитарним режимима – лекције за савремени тренутак</a:t>
            </a:r>
          </a:p>
          <a:p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4. Демократска транзиција и приступање ЕУ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Приоритети 2016-2020: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Апликанти и партнери –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јавне регионалне/локалне власти или непрофитне организације, укључујући организације цивилног друштва, културне, омладинске, истраживачке организације, асоцијације побратимљених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  <a:endParaRPr lang="sr-Latn-RS" sz="22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2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</a:t>
            </a: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партнера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организације из најмање једне државе чланице,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али се предност даје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транснационалним пројектима</a:t>
            </a:r>
          </a:p>
          <a:p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Максимални износ гранта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100.000 евра</a:t>
            </a:r>
          </a:p>
          <a:p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Максимално трајање пројекта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18 месеци</a:t>
            </a:r>
          </a:p>
          <a:p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Максималан износ кофинансирања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70%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1: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који се односе на грађанско учешће у најширем смислу, са посебним фокусом на активности у директној вези са ЕУ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политикама</a:t>
            </a: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који стварају могућности за јачање међусобног поверења, друштвеног ангажовања и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</a:p>
          <a:p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који спајају широк круг грађана и грађанки поводом тема које су у складу са циљевима Програма</a:t>
            </a: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	Мера 2.1. Братимљење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	Мера 2.2. Мреже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	Мера 2.3. Пројекти организација цивилног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	друштва</a:t>
            </a:r>
            <a:endParaRPr lang="en-US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2: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1. Разумевање и дебата о евроскептицизму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 Солидарност у времену кризе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3. Борба против „стигматизацијеˮ миграната и јачање међукултурног дијалога и међусобног разумевања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4. Дебата о будућности Европе</a:t>
            </a:r>
          </a:p>
          <a:p>
            <a:pPr marL="0" indent="0">
              <a:buNone/>
            </a:pPr>
            <a:endParaRPr lang="en-US" sz="2400" dirty="0" smtClean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Приоритети 2016-2020</a:t>
            </a:r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Мера 2.1. Братимљење градова</a:t>
            </a:r>
          </a:p>
          <a:p>
            <a:endParaRPr lang="ru-RU" sz="26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Апликанти и партнери –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Градови/општине или њихови одбори за братимљење или друге непрофитне организације које су правно лице које представља локалне власти и регистроване су у земљи учесници у </a:t>
            </a:r>
            <a:r>
              <a:rPr lang="ru-RU" sz="2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програму</a:t>
            </a:r>
            <a:endParaRPr lang="sr-Latn-RS" sz="2600" b="1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</a:t>
            </a:r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партнера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Пројекат мора да укључује градове/општине из најмање 2 земље учеснице у програму од којих је најмање једна земља чланица ЕУ.</a:t>
            </a:r>
          </a:p>
          <a:p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учесника пројекта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Најмање 25 позваних учесника (учесника који долазе из држава партнера)</a:t>
            </a:r>
          </a:p>
          <a:p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Максимални износ гранта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25.000 евра</a:t>
            </a:r>
          </a:p>
          <a:p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Максималан износ кофинансирања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50%</a:t>
            </a:r>
          </a:p>
          <a:p>
            <a:r>
              <a:rPr lang="ru-RU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Максимално трајање пројекта </a:t>
            </a:r>
            <a:r>
              <a:rPr lang="ru-RU" sz="26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21 дан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2: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Мера 2.2. Мреже </a:t>
            </a:r>
            <a:r>
              <a:rPr lang="ru-RU" sz="2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  <a:endParaRPr lang="sr-Latn-RS" sz="2200" b="1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Апликанти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– градови/општине или њихови одбори за братимљење, остали нивои локалне власти који постоје у земљама учесницама у програму, асоцијације/федерације локалних власти.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Партнери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– градови/општине или њихови одбори за братимљење и остали нивои локалне власти, асоцијације/федерације локалних власти; непрофитне организације цивилног друштва. 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држава учесница пројекта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пројекат мора да укључи градове/општине из најмање 4 земље учеснице у програму од којих макар једна мора да буде чланица ЕУ; најмање четири догађаја у оквиру пројекта морају бити планирана.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учесника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најмање 30% позваних учесника (учесника који долазе из држава партнера)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Максимални износ гранта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150.000 евра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Максималан износ кофинансирања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70%</a:t>
            </a:r>
          </a:p>
          <a:p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Максимално трајање пројекта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24 месеца</a:t>
            </a:r>
          </a:p>
          <a:p>
            <a:pPr marL="0" indent="0">
              <a:buNone/>
            </a:pPr>
            <a:endParaRPr lang="en-US" sz="2400" dirty="0" smtClean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2: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Мера 2.3. Пројекти организација цивилног друштва</a:t>
            </a:r>
          </a:p>
          <a:p>
            <a:endParaRPr lang="ru-RU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морају укључити бар једну од следеће три активности:</a:t>
            </a:r>
          </a:p>
          <a:p>
            <a:pPr marL="0" indent="0">
              <a:buNone/>
            </a:pP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Промоција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друштвеног ангажмана и </a:t>
            </a:r>
            <a:r>
              <a:rPr lang="sr-Latn-RS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солидарности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Прикупљање 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мишљења и 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ставова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Волонтирање</a:t>
            </a:r>
          </a:p>
          <a:p>
            <a:pPr marL="0" indent="0">
              <a:buNone/>
            </a:pP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2: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Република Србија учествује у програму Европа за грађане и грађанке од 2012. године. 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Нови програм који се односи на период 2014-2020 године усвојен је 2014. године 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Међународни споразум између Европске комисије и Владе Републике Србије, који представља основ за учешће организација цивилног друштва и јединица локалне самоуправе из Србије у овом Програму током следећих седам година, потписан је у октобру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      2014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године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Гoдишњи финaнсиjски дoпринoс Рeпублике Србиjе за учешће у Програму изнoси 55000 eвра</a:t>
            </a:r>
          </a:p>
          <a:p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Опште информације о Програму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Мера 2.3. Пројекти организација цивилног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друштва</a:t>
            </a:r>
            <a:endParaRPr lang="sr-Latn-RS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Апликанти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– непрофитне организације, укључујући организације цивилног друштва, образовне, културне и истраживачке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институције</a:t>
            </a: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Партнери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– јавне локалне/регионалне власти или непрофитне организације, укључујући организације цивилног друштва, образовне, културне и истраживачке институције, одбори за братимљење градова и мреже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</a:p>
          <a:p>
            <a:pPr lvl="0"/>
            <a:r>
              <a:rPr lang="ru-RU" sz="2000" b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држава учесница пројекта </a:t>
            </a:r>
            <a:r>
              <a:rPr lang="ru-RU" sz="20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пројекат мора да укључи организације из макар 3 земље учеснице у програму од којих је макар једна земља чланица ЕУ.</a:t>
            </a:r>
          </a:p>
          <a:p>
            <a:pPr lvl="0"/>
            <a:r>
              <a:rPr lang="ru-RU" sz="2000" b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Максимални износ гранта </a:t>
            </a:r>
            <a:r>
              <a:rPr lang="ru-RU" sz="20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150.000 евра</a:t>
            </a:r>
          </a:p>
          <a:p>
            <a:pPr lvl="0"/>
            <a:r>
              <a:rPr lang="ru-RU" sz="2000" b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Максималан износ кофинансирања </a:t>
            </a:r>
            <a:r>
              <a:rPr lang="ru-RU" sz="20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70%</a:t>
            </a:r>
          </a:p>
          <a:p>
            <a:pPr lvl="0"/>
            <a:r>
              <a:rPr lang="ru-RU" sz="2000" b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Максимално трајање пројекта </a:t>
            </a:r>
            <a:r>
              <a:rPr lang="ru-RU" sz="20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18 месеци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2: Демократски ангажман и грађанско учешће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sz="6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Поглавље1. Европско </a:t>
            </a:r>
            <a:r>
              <a:rPr lang="sr-Cyrl-RS" sz="6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сећање</a:t>
            </a:r>
            <a:endParaRPr lang="sr-Cyrl-RS" sz="68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учесника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укључених држава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догађаја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Припремне активности</a:t>
            </a:r>
          </a:p>
          <a:p>
            <a:endParaRPr lang="sr-Cyrl-RS" sz="68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6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2. Мера 2.1. Братимљење </a:t>
            </a:r>
            <a:r>
              <a:rPr lang="sr-Cyrl-RS" sz="6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градова</a:t>
            </a:r>
            <a:endParaRPr lang="sr-Cyrl-RS" sz="68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позваних учесника (учесника из држава партнера)</a:t>
            </a:r>
          </a:p>
          <a:p>
            <a:endParaRPr lang="sr-Cyrl-RS" sz="68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6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2. Мера 2.2. Мреже градова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учесника 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укључених држава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догађаја</a:t>
            </a:r>
          </a:p>
          <a:p>
            <a:endParaRPr lang="sr-Cyrl-RS" sz="68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6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2. Мера 2.3. Пројекти организација цивилног друштва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учесника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укључених држава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Број догађаја</a:t>
            </a:r>
          </a:p>
          <a:p>
            <a:r>
              <a:rPr lang="sr-Cyrl-RS" sz="6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Припремне активности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 се одређује буџет?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Доследност циљевима програма и програмским поглављима (30%)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Квалитет плана активности пројекта (35%)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Ширење резултата (15%)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Утицај и укључивање грађана (20%)</a:t>
            </a:r>
          </a:p>
          <a:p>
            <a:pPr marL="0" indent="0">
              <a:buNone/>
            </a:pPr>
            <a:endParaRPr lang="en-US" sz="2400" dirty="0" smtClean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Критеријуми избора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1. март: 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1. Европско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сећање;                             Поглавље 2 – Мера 2.1 Братимљење градова, Мера 2.2 Мреже градова и Мера 2.3 Пројекти организација цивилног друштва</a:t>
            </a:r>
          </a:p>
          <a:p>
            <a:pPr marL="0" indent="0">
              <a:buNone/>
            </a:pP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1. септембар: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2 – Мера 2.1 Братимљење градова, Мера 2.2 Мреже градова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Програмски водич и упутство за конкурисање доступни на: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Сајт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Канцеларије</a:t>
            </a:r>
            <a:r>
              <a:rPr lang="sr-Latn-RS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секција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ЕУ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Европа за грађане и грађанке</a:t>
            </a:r>
          </a:p>
          <a:p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Сајт </a:t>
            </a:r>
            <a:r>
              <a:rPr lang="sr-Latn-RS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EACEA: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://eacea.ec.europa.eu/europe-for-citizens_en</a:t>
            </a:r>
          </a:p>
          <a:p>
            <a:pPr marL="0" indent="0">
              <a:buNone/>
            </a:pPr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Рокови за пријаву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r-Latn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sr-Latn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r>
              <a:rPr lang="sr-Latn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sr-Latn-RS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ECAS </a:t>
            </a:r>
            <a:r>
              <a:rPr lang="sr-Cyrl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налог </a:t>
            </a:r>
          </a:p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Регистрација (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http://ec.europa.eu/education/participants/portal/desktop/en/home.html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Идентификациони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код (PIC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сви партнери морају бити 	регистровани и имати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PIC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Документација: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Образац правног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субјекта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Образац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финансијске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идентификације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еОбразац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eForm (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https://eacea.ec.europa.eu/PPMT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Изјава части </a:t>
            </a:r>
          </a:p>
          <a:p>
            <a:pPr marL="0" indent="0">
              <a:buNone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Пријавна документација се шаље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искључиво електронски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 12 часова на дан рока за пријаву,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путем електронског система пријаве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који се налази на web страници EACEА.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Пријава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832648"/>
          </a:xfrm>
        </p:spPr>
      </p:pic>
    </p:spTree>
    <p:extLst>
      <p:ext uri="{BB962C8B-B14F-4D97-AF65-F5344CB8AC3E}">
        <p14:creationId xmlns:p14="http://schemas.microsoft.com/office/powerpoint/2010/main" val="16947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560839" cy="6192688"/>
          </a:xfrm>
        </p:spPr>
      </p:pic>
    </p:spTree>
    <p:extLst>
      <p:ext uri="{BB962C8B-B14F-4D97-AF65-F5344CB8AC3E}">
        <p14:creationId xmlns:p14="http://schemas.microsoft.com/office/powerpoint/2010/main" val="28386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848872" cy="6192688"/>
          </a:xfrm>
        </p:spPr>
      </p:pic>
    </p:spTree>
    <p:extLst>
      <p:ext uri="{BB962C8B-B14F-4D97-AF65-F5344CB8AC3E}">
        <p14:creationId xmlns:p14="http://schemas.microsoft.com/office/powerpoint/2010/main" val="29835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632848" cy="6192688"/>
          </a:xfrm>
        </p:spPr>
      </p:pic>
    </p:spTree>
    <p:extLst>
      <p:ext uri="{BB962C8B-B14F-4D97-AF65-F5344CB8AC3E}">
        <p14:creationId xmlns:p14="http://schemas.microsoft.com/office/powerpoint/2010/main" val="3965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Канцеларија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 сарадњу са цивилним друштвом </a:t>
            </a:r>
          </a:p>
          <a:p>
            <a:pPr marL="0" indent="0" algn="ctr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Владе Републике Србије </a:t>
            </a:r>
          </a:p>
          <a:p>
            <a:pPr marL="0" indent="0" algn="ctr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www.civilnodrustvo.gov.rs  </a:t>
            </a:r>
          </a:p>
          <a:p>
            <a:pPr marL="0" indent="0" algn="ctr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marina.tadic@civilnodrustvo.gov.rs </a:t>
            </a:r>
          </a:p>
          <a:p>
            <a:pPr marL="0" indent="0" algn="ctr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europeforcitizens@civilnodrustvo.gov.rs  </a:t>
            </a:r>
          </a:p>
          <a:p>
            <a:pPr marL="0" indent="0" algn="ctr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Тел: +381 11 31 30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968</a:t>
            </a:r>
          </a:p>
          <a:p>
            <a:pPr marL="0" indent="0" algn="ctr">
              <a:buNone/>
            </a:pP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90615"/>
            <a:ext cx="4275179" cy="256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3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Централизован програм: </a:t>
            </a:r>
          </a:p>
          <a:p>
            <a:pPr marL="0" indent="0">
              <a:buNone/>
            </a:pP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Генерални директорат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Европске комисије за миграције и 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унутрашње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послове (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DG </a:t>
            </a:r>
            <a:r>
              <a:rPr lang="en-U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Home)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Извршна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агенција за образовне, аудио-визуелне и културне 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политике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Education, Audiovisual &amp; Culture Executive Agency 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EACEA)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са седиштем у </a:t>
            </a:r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Бриселу</a:t>
            </a:r>
          </a:p>
          <a:p>
            <a:pPr marL="0" indent="0">
              <a:buNone/>
            </a:pPr>
            <a:endParaRPr lang="sr-Cyrl-RS" sz="21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Укуп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sr-Cyrl-RS" sz="21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буџ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 </a:t>
            </a:r>
            <a:r>
              <a:rPr lang="sr-Cyrl-RS" sz="21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185 468 000 </a:t>
            </a:r>
            <a:r>
              <a:rPr lang="en-US" sz="21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100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en-US" sz="21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1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1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бљ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 o</a:t>
            </a:r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 2014. д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 2020. </a:t>
            </a:r>
          </a:p>
          <a:p>
            <a:endParaRPr lang="en-US" sz="21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Отворен за све чланице ЕУ, као и за остале државе које имају потписан међународну споразум (државе кандидати и потенцијални кандидати, државе чланице </a:t>
            </a:r>
            <a:r>
              <a:rPr lang="en-US" sz="21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EFTA) </a:t>
            </a:r>
            <a:endParaRPr lang="sr-Cyrl-RS" sz="21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1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Из региона учествују: Хрватска, Словенија, Албанија, Црна Гора, Македонија, Босна и Херцеговина</a:t>
            </a:r>
            <a:endParaRPr lang="en-US" sz="21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Опште информације о Програму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Удружења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Фондови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Мреже удружења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Образовне и истраживачке институције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Јединице локалне и регионалне самоуправе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Европске мреже и кровне организације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Организације које се баве истраживањима европских јавних политика (think tanks)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Организације цивилног друштва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Невладине организације</a:t>
            </a:r>
          </a:p>
          <a:p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Синдикати, итд.</a:t>
            </a:r>
          </a:p>
          <a:p>
            <a:pPr marL="0" indent="0">
              <a:buNone/>
            </a:pP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 има право учешћа у Програму?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принос 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зум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вању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Уни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е, њ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ист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 и 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зличит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Промовисање 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пск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 гр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нства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ун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ђење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гр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нск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 и д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тск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шћа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н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Cyrl-RS" sz="2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нив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RS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sr-Cyrl-RS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Важне карактеристике Програма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Равноправан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приступ програму свих држава учесница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Транснационалност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 локална димензија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Међукултурни дијалог</a:t>
            </a:r>
          </a:p>
          <a:p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Неговање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културе волонтирања као израза активног европског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грађанства</a:t>
            </a:r>
          </a:p>
          <a:p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европска димензија пројеката, промоција европских вредности, транснационална димензија</a:t>
            </a: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 период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2016-2020 </a:t>
            </a:r>
            <a:r>
              <a:rPr 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приоритети програма </a:t>
            </a:r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ВИШЕГОДИШЊИ</a:t>
            </a:r>
          </a:p>
          <a:p>
            <a:pPr marL="0" indent="0">
              <a:buNone/>
            </a:pPr>
            <a:endParaRPr lang="sr-Cyrl-RS" sz="2200" dirty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Општи циљеви и карактеристике Програма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Autofit/>
          </a:bodyPr>
          <a:lstStyle/>
          <a:p>
            <a:r>
              <a:rPr lang="ru-RU" sz="22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Канцеларија </a:t>
            </a:r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сарадњу са цивилним друштвом именована је за националну контакт тачку за Програм</a:t>
            </a: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Блиска сарадња са регионалним и европским контакт тачкама за Програм</a:t>
            </a:r>
          </a:p>
          <a:p>
            <a:pPr lvl="0"/>
            <a:endParaRPr lang="ru-RU" sz="220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Подршка у припреми пројектне апликације</a:t>
            </a: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Помоћ у успостављању партнерстава</a:t>
            </a: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Промотивне активности – инфо сесије, презентације</a:t>
            </a: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Радионице за развој пројектних идеја</a:t>
            </a:r>
          </a:p>
          <a:p>
            <a:pPr lvl="0"/>
            <a:r>
              <a:rPr lang="ru-RU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промоција </a:t>
            </a:r>
            <a:r>
              <a:rPr lang="sr-Cyrl-RS" sz="22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преношење информација</a:t>
            </a:r>
            <a:endParaRPr lang="ru-RU" sz="220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sz="2200" dirty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Канцеларија и програм Европа за грађане/ке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ru-RU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77 ОЦД/ЈЛС аплицирало</a:t>
            </a:r>
          </a:p>
          <a:p>
            <a:pPr marL="0" indent="0">
              <a:buNone/>
            </a:pPr>
            <a:r>
              <a:rPr lang="ru-RU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 пројеката са носиоцима из Србије одобрено 			(укупно </a:t>
            </a:r>
            <a:r>
              <a:rPr lang="sr-Latn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487 400 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евра)</a:t>
            </a:r>
          </a:p>
          <a:p>
            <a:pPr marL="0" indent="0">
              <a:buNone/>
            </a:pP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67 ОЦД/ЈЛС партнери на одобреним пројектима</a:t>
            </a:r>
          </a:p>
          <a:p>
            <a:pPr marL="0" indent="0">
              <a:buNone/>
            </a:pPr>
            <a:endParaRPr lang="sr-Cyrl-RS" sz="180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800" b="1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27 ОЦД/ЈЛС аплицирало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пројекат са носиоцем из Србије одобрен                      		(укупно 132 500 евра)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38 ОЦД/ЈЛС партнери на одобреним пројектима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ОЦД корисник оперативног </a:t>
            </a:r>
            <a:r>
              <a:rPr lang="sr-Cyrl-RS" sz="1800" dirty="0" err="1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период 2014-2017</a:t>
            </a:r>
          </a:p>
          <a:p>
            <a:pPr marL="0" indent="0">
              <a:buNone/>
            </a:pPr>
            <a:endParaRPr lang="sr-Cyrl-RS" sz="180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800" b="1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46 ОЦД/ЈЛС аплицирало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пројеката са носиоцима из Србије одобрено                               		(укупно 371 000 евра)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63 ОЦД/ЈЛС партнери на одобреним пројектима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r-Cyrl-RS" sz="180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1800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ru-RU" sz="2200" dirty="0" smtClean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sz="2200" dirty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Учешће Србије у Програму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1: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Европско сећање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Поглавље 2: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Демократски ангажман и грађанско учешће</a:t>
            </a: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Мера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2.1 Братимљење градова</a:t>
            </a:r>
          </a:p>
          <a:p>
            <a:pPr marL="0" indent="0">
              <a:buNone/>
            </a:pP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Мера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2.2 Мреже градова</a:t>
            </a:r>
          </a:p>
          <a:p>
            <a:pPr marL="0" indent="0">
              <a:buNone/>
            </a:pP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Мера </a:t>
            </a:r>
            <a:r>
              <a:rPr lang="ru-RU" sz="22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2.3 Пројекти организација цивилног </a:t>
            </a:r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друштва</a:t>
            </a:r>
          </a:p>
          <a:p>
            <a:pPr marL="0" indent="0">
              <a:buNone/>
            </a:pPr>
            <a:endParaRPr lang="ru-RU" sz="22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Принцип кофинансирања</a:t>
            </a:r>
          </a:p>
          <a:p>
            <a:r>
              <a:rPr lang="ru-RU" sz="2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Утврђен број партнера и држава из којих долазе партнери</a:t>
            </a:r>
          </a:p>
          <a:p>
            <a:pPr marL="0" indent="0">
              <a:buNone/>
            </a:pPr>
            <a:r>
              <a:rPr lang="ru-RU" sz="2200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200" dirty="0">
              <a:ln>
                <a:solidFill>
                  <a:schemeClr val="bg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Програма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који се односе на узроке тоталитарних режима у савременој европској историји (посебно, али не искључиво, нацизам који је довео до Холокауста, фашизам, стаљинизам и тоталитарне комунистичке режиме) и који одају почаст жртвама њихових злочина.</a:t>
            </a:r>
          </a:p>
          <a:p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Пројекти који се тичу других значајних момената у новијој европској историји. Посебно активности које охрабрују толеранцију, узајамно разумевање, интеркултурни дијалог и помирење као средства превазилажења прошлости и изградње будућности. Посебан акценат се ставља на млађе генерације. </a:t>
            </a:r>
          </a:p>
          <a:p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Поглавље 1: Европско сећање</a:t>
            </a:r>
            <a:endParaRPr lang="en-US" sz="2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788</TotalTime>
  <Words>1337</Words>
  <Application>Microsoft Office PowerPoint</Application>
  <PresentationFormat>On-screen Show (4:3)</PresentationFormat>
  <Paragraphs>240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Програм  „Европа за грађане и грађанке”</vt:lpstr>
      <vt:lpstr>Опште информације о Програму</vt:lpstr>
      <vt:lpstr>Опште информације о Програму</vt:lpstr>
      <vt:lpstr>Ко има право учешћа у Програму?</vt:lpstr>
      <vt:lpstr>Општи циљеви и карактеристике Програма</vt:lpstr>
      <vt:lpstr>Канцеларија и програм Европа за грађане/ке</vt:lpstr>
      <vt:lpstr>Учешће Србије у Програму</vt:lpstr>
      <vt:lpstr>Структура Програма</vt:lpstr>
      <vt:lpstr>Поглавље 1: Европско сећање</vt:lpstr>
      <vt:lpstr>Приоритети 2016-2020: Европско сећање</vt:lpstr>
      <vt:lpstr>Приоритети 2016-2020: Европско сећање</vt:lpstr>
      <vt:lpstr>Приоритети 2016-2020: Европско сећање</vt:lpstr>
      <vt:lpstr>Приоритети 2016-2020: Европско сећање</vt:lpstr>
      <vt:lpstr>Поглавље 1: Европско сећање</vt:lpstr>
      <vt:lpstr>Поглавље 2: Демократски ангажман и грађанско учешће</vt:lpstr>
      <vt:lpstr>Приоритети 2016-2020: Демократски ангажман и грађанско учешће</vt:lpstr>
      <vt:lpstr>Поглавље 2: Демократски ангажман и грађанско учешће</vt:lpstr>
      <vt:lpstr>Поглавље 2: Демократски ангажман и грађанско учешће</vt:lpstr>
      <vt:lpstr>Поглавље 2: Демократски ангажман и грађанско учешће</vt:lpstr>
      <vt:lpstr>Поглавље 2: Демократски ангажман и грађанско учешће</vt:lpstr>
      <vt:lpstr>Како се одређује буџет?</vt:lpstr>
      <vt:lpstr>Критеријуми избора</vt:lpstr>
      <vt:lpstr>Рокови за пријаву</vt:lpstr>
      <vt:lpstr>Пријава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77</cp:revision>
  <dcterms:created xsi:type="dcterms:W3CDTF">2015-10-27T10:02:34Z</dcterms:created>
  <dcterms:modified xsi:type="dcterms:W3CDTF">2016-03-17T09:39:42Z</dcterms:modified>
</cp:coreProperties>
</file>